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746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0" name="Rectangle 16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1" name="Rectangle 17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2" name="Rectangle 18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3" name="Rectangle 19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4" name="Rectangle 20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5" name="Rectangle 21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6" name="Rectangle 22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7" name="Rectangle 23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8" name="Rectangle 24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9" name="Rectangle 25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0" name="Rectangle 26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1" name="Rectangle 27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2" name="Rectangle 28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3" name="Rectangle 29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4" name="Rectangle 30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5" name="Rectangle 31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6" name="Rectangle 32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7" name="Rectangle 33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8" name="Rectangle 34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9" name="Rectangle 35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0" name="Rectangle 36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1" name="Rectangle 37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2" name="Rectangle 38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3" name="Rectangle 39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4" name="Rectangle 40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5" name="Rectangle 41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6" name="Rectangle 42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7" name="Rectangle 43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8" name="Rectangle 44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9" name="Rectangle 45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0" name="Rectangle 46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1" name="Rectangle 47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2" name="Rectangle 48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3" name="Rectangle 49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4" name="Rectangle 50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5" name="Rectangle 51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6" name="Rectangle 52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7" name="Rectangle 53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8" name="Rectangle 54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9" name="Rectangle 55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0" name="Rectangle 56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1" name="Rectangle 57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2" name="Rectangle 58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3" name="Rectangle 59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4" name="Rectangle 60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5" name="Rectangle 61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6" name="Rectangle 62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7" name="Rectangle 63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08" name="Rectangle 64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9" name="Rectangle 6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10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>
              <a:latin typeface="Verdana" pitchFamily="34" charset="0"/>
            </a:endParaRPr>
          </a:p>
        </p:txBody>
      </p:sp>
      <p:sp>
        <p:nvSpPr>
          <p:cNvPr id="621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096963"/>
            <a:ext cx="7678737" cy="14319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293694-F3A6-43D0-80B2-E851E7C98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BD17F-8C85-4B93-8E8B-E8EE0DEA1C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4525" y="192088"/>
            <a:ext cx="2039938" cy="5903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92088"/>
            <a:ext cx="5970587" cy="5903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F8673-6B85-4109-A90F-2911B58FE1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9B3B2-0E32-4966-9EF8-CDDD42080B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8F5CE-D852-44FF-ADC5-3511A91AA5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0ED5A-BC8E-4AED-9952-4AE2F1BA86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D0E6C-A03E-4865-9CFD-7A690AF49A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3F09F-B084-46F0-80CE-D425485D7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9F7CE-6A11-4D5D-B866-2D5D840309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7E2FB-86FB-43E6-8798-0CB067734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0B085-A2BE-405A-A58B-78BA0AB82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4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5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6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0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1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2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3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4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5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6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7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8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9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0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3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4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5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6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7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8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85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92088"/>
            <a:ext cx="8162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E484E9A-6B96-419A-BED5-8C38198F26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ngsforteaching.com/sarajordan/hibernation.htm" TargetMode="External"/><Relationship Id="rId7" Type="http://schemas.openxmlformats.org/officeDocument/2006/relationships/hyperlink" Target="http://www.pbs.org/wgbh/nova/satoyama/hibernation.html" TargetMode="External"/><Relationship Id="rId2" Type="http://schemas.openxmlformats.org/officeDocument/2006/relationships/hyperlink" Target="http://www.npca.org/bea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nr.state.wi.us/org/caer/ce/eek/nature/snugsnow.htm" TargetMode="External"/><Relationship Id="rId5" Type="http://schemas.openxmlformats.org/officeDocument/2006/relationships/hyperlink" Target="http://www.enchantedlearning.com/coloring/Hibernate.shtml" TargetMode="External"/><Relationship Id="rId4" Type="http://schemas.openxmlformats.org/officeDocument/2006/relationships/hyperlink" Target="http://www.sciencemadesimple.com/animals.html#PROJECT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252413"/>
            <a:ext cx="8162925" cy="1371600"/>
          </a:xfrm>
        </p:spPr>
        <p:txBody>
          <a:bodyPr/>
          <a:lstStyle/>
          <a:p>
            <a:pPr algn="ctr"/>
            <a:r>
              <a:rPr lang="en-US" sz="4800" b="1">
                <a:latin typeface="Comic Sans MS" pitchFamily="66" charset="0"/>
              </a:rPr>
              <a:t>Animals in the Winter</a:t>
            </a:r>
            <a:r>
              <a:rPr lang="en-US" sz="6000" b="1">
                <a:latin typeface="Comic Sans MS" pitchFamily="66" charset="0"/>
              </a:rPr>
              <a:t> </a:t>
            </a:r>
            <a:br>
              <a:rPr lang="en-US" sz="6000" b="1">
                <a:latin typeface="Comic Sans MS" pitchFamily="66" charset="0"/>
              </a:rPr>
            </a:br>
            <a:r>
              <a:rPr lang="en-US" sz="2400" b="1">
                <a:solidFill>
                  <a:schemeClr val="folHlink"/>
                </a:solidFill>
                <a:latin typeface="Comic Sans MS" pitchFamily="66" charset="0"/>
              </a:rPr>
              <a:t>Second Grade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>
              <a:latin typeface="Comic Sans MS" pitchFamily="66" charset="0"/>
            </a:endParaRPr>
          </a:p>
        </p:txBody>
      </p:sp>
      <p:pic>
        <p:nvPicPr>
          <p:cNvPr id="2052" name="Picture 4" descr="bear-hibern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09800"/>
            <a:ext cx="4133850" cy="39338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  <p:sndAc>
      <p:stSnd>
        <p:snd r:embed="rId2" name="ZZZZ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433388"/>
            <a:ext cx="8162925" cy="1190625"/>
          </a:xfrm>
        </p:spPr>
        <p:txBody>
          <a:bodyPr/>
          <a:lstStyle/>
          <a:p>
            <a:pPr algn="ctr"/>
            <a:r>
              <a:rPr lang="en-US" sz="3600" b="1">
                <a:latin typeface="Comic Sans MS" pitchFamily="66" charset="0"/>
              </a:rPr>
              <a:t>What are the three ways an animal will survive during the winter?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4" name="Picture 4" descr="think-bo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895600"/>
            <a:ext cx="2651125" cy="276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433388"/>
            <a:ext cx="8162925" cy="1190625"/>
          </a:xfrm>
        </p:spPr>
        <p:txBody>
          <a:bodyPr/>
          <a:lstStyle/>
          <a:p>
            <a:pPr algn="ctr"/>
            <a:r>
              <a:rPr lang="en-US" sz="3600" b="1">
                <a:latin typeface="Comic Sans MS" pitchFamily="66" charset="0"/>
              </a:rPr>
              <a:t>What are the three ways an animal will survive during the winter?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400">
                <a:latin typeface="Comic Sans MS" pitchFamily="66" charset="0"/>
              </a:rPr>
              <a:t>Migration</a:t>
            </a:r>
          </a:p>
          <a:p>
            <a:r>
              <a:rPr lang="en-US" sz="4400">
                <a:latin typeface="Comic Sans MS" pitchFamily="66" charset="0"/>
              </a:rPr>
              <a:t>Hibernation</a:t>
            </a:r>
          </a:p>
          <a:p>
            <a:r>
              <a:rPr lang="en-US" sz="4400">
                <a:latin typeface="Comic Sans MS" pitchFamily="66" charset="0"/>
              </a:rPr>
              <a:t>Adaptation</a:t>
            </a:r>
          </a:p>
        </p:txBody>
      </p:sp>
      <p:pic>
        <p:nvPicPr>
          <p:cNvPr id="16388" name="Picture 4" descr="think-bo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362200"/>
            <a:ext cx="2651125" cy="276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Sources	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Play “The Bear Necessities</a:t>
            </a:r>
            <a:r>
              <a:rPr lang="en-US"/>
              <a:t>”</a:t>
            </a:r>
          </a:p>
          <a:p>
            <a:r>
              <a:rPr lang="en-US">
                <a:hlinkClick r:id="rId3"/>
              </a:rPr>
              <a:t>Hibernation song</a:t>
            </a:r>
            <a:endParaRPr lang="en-US"/>
          </a:p>
          <a:p>
            <a:r>
              <a:rPr lang="en-US">
                <a:hlinkClick r:id="rId4"/>
              </a:rPr>
              <a:t>How do animals spend the winter?</a:t>
            </a:r>
            <a:endParaRPr lang="en-US"/>
          </a:p>
          <a:p>
            <a:r>
              <a:rPr lang="en-US">
                <a:hlinkClick r:id="rId5"/>
              </a:rPr>
              <a:t>Animal Hibernation Print Outs</a:t>
            </a:r>
            <a:endParaRPr lang="en-US"/>
          </a:p>
          <a:p>
            <a:r>
              <a:rPr lang="en-US">
                <a:hlinkClick r:id="rId6"/>
              </a:rPr>
              <a:t>Snug in the Snow</a:t>
            </a:r>
            <a:endParaRPr lang="en-US"/>
          </a:p>
          <a:p>
            <a:r>
              <a:rPr lang="en-US">
                <a:hlinkClick r:id="rId7"/>
              </a:rPr>
              <a:t>Secrets of Hibernation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39688"/>
            <a:ext cx="8162925" cy="1584325"/>
          </a:xfrm>
        </p:spPr>
        <p:txBody>
          <a:bodyPr/>
          <a:lstStyle/>
          <a:p>
            <a:r>
              <a:rPr lang="en-US" sz="5400" b="1">
                <a:latin typeface="Comic Sans MS" pitchFamily="66" charset="0"/>
              </a:rPr>
              <a:t>What</a:t>
            </a:r>
            <a:r>
              <a:rPr lang="en-US" b="1">
                <a:latin typeface="Comic Sans MS" pitchFamily="66" charset="0"/>
              </a:rPr>
              <a:t> do animals do during the winter?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 descr="thin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0488" y="2270125"/>
            <a:ext cx="2260600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39688"/>
            <a:ext cx="8162925" cy="1584325"/>
          </a:xfrm>
        </p:spPr>
        <p:txBody>
          <a:bodyPr/>
          <a:lstStyle/>
          <a:p>
            <a:r>
              <a:rPr lang="en-US" sz="5400" b="1">
                <a:latin typeface="Comic Sans MS" pitchFamily="66" charset="0"/>
              </a:rPr>
              <a:t>What</a:t>
            </a:r>
            <a:r>
              <a:rPr lang="en-US" b="1">
                <a:latin typeface="Comic Sans MS" pitchFamily="66" charset="0"/>
              </a:rPr>
              <a:t> do animals do during the winter?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Migrate</a:t>
            </a:r>
          </a:p>
        </p:txBody>
      </p:sp>
      <p:pic>
        <p:nvPicPr>
          <p:cNvPr id="8196" name="Picture 4" descr="bird-avia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971800"/>
            <a:ext cx="2879725" cy="2892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39688"/>
            <a:ext cx="8162925" cy="1584325"/>
          </a:xfrm>
        </p:spPr>
        <p:txBody>
          <a:bodyPr/>
          <a:lstStyle/>
          <a:p>
            <a:r>
              <a:rPr lang="en-US" sz="5400" b="1">
                <a:latin typeface="Comic Sans MS" pitchFamily="66" charset="0"/>
              </a:rPr>
              <a:t>What</a:t>
            </a:r>
            <a:r>
              <a:rPr lang="en-US" b="1">
                <a:latin typeface="Comic Sans MS" pitchFamily="66" charset="0"/>
              </a:rPr>
              <a:t> do animals do during the winter?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Migrate</a:t>
            </a:r>
          </a:p>
          <a:p>
            <a:endParaRPr lang="en-US">
              <a:latin typeface="Comic Sans MS" pitchFamily="66" charset="0"/>
            </a:endParaRPr>
          </a:p>
          <a:p>
            <a:endParaRPr lang="en-US">
              <a:latin typeface="Comic Sans MS" pitchFamily="66" charset="0"/>
            </a:endParaRPr>
          </a:p>
          <a:p>
            <a:endParaRPr lang="en-US">
              <a:latin typeface="Comic Sans MS" pitchFamily="66" charset="0"/>
            </a:endParaRPr>
          </a:p>
          <a:p>
            <a:r>
              <a:rPr lang="en-US">
                <a:latin typeface="Comic Sans MS" pitchFamily="66" charset="0"/>
              </a:rPr>
              <a:t>Hibernate</a:t>
            </a:r>
          </a:p>
        </p:txBody>
      </p:sp>
      <p:pic>
        <p:nvPicPr>
          <p:cNvPr id="1028" name="Picture 4" descr="bird-avia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905000"/>
            <a:ext cx="2125663" cy="18288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363663" y="265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3811588" y="2400300"/>
            <a:ext cx="9144000" cy="0"/>
            <a:chOff x="0" y="0"/>
            <a:chExt cx="5760" cy="0"/>
          </a:xfrm>
        </p:grpSpPr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ED8B2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ED8B2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1036" name="Picture 12" descr=" Bears - Pictures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657600"/>
            <a:ext cx="1520825" cy="2057400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811588" y="2400300"/>
            <a:ext cx="2514600" cy="0"/>
          </a:xfrm>
          <a:prstGeom prst="rect">
            <a:avLst/>
          </a:prstGeom>
          <a:solidFill>
            <a:srgbClr val="ED8B2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39688"/>
            <a:ext cx="8162925" cy="1584325"/>
          </a:xfrm>
        </p:spPr>
        <p:txBody>
          <a:bodyPr/>
          <a:lstStyle/>
          <a:p>
            <a:r>
              <a:rPr lang="en-US" sz="5400" b="1">
                <a:latin typeface="Comic Sans MS" pitchFamily="66" charset="0"/>
              </a:rPr>
              <a:t>What</a:t>
            </a:r>
            <a:r>
              <a:rPr lang="en-US" b="1">
                <a:latin typeface="Comic Sans MS" pitchFamily="66" charset="0"/>
              </a:rPr>
              <a:t> do animals do during the winter?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Migrate</a:t>
            </a:r>
          </a:p>
          <a:p>
            <a:endParaRPr lang="en-US">
              <a:latin typeface="Comic Sans MS" pitchFamily="66" charset="0"/>
            </a:endParaRPr>
          </a:p>
          <a:p>
            <a:endParaRPr lang="en-US">
              <a:latin typeface="Comic Sans MS" pitchFamily="66" charset="0"/>
            </a:endParaRPr>
          </a:p>
          <a:p>
            <a:r>
              <a:rPr lang="en-US">
                <a:latin typeface="Comic Sans MS" pitchFamily="66" charset="0"/>
              </a:rPr>
              <a:t>Hibernate   </a:t>
            </a:r>
          </a:p>
          <a:p>
            <a:endParaRPr lang="en-US">
              <a:latin typeface="Comic Sans MS" pitchFamily="66" charset="0"/>
            </a:endParaRPr>
          </a:p>
          <a:p>
            <a:endParaRPr lang="en-US">
              <a:latin typeface="Comic Sans MS" pitchFamily="66" charset="0"/>
            </a:endParaRPr>
          </a:p>
          <a:p>
            <a:r>
              <a:rPr lang="en-US">
                <a:latin typeface="Comic Sans MS" pitchFamily="66" charset="0"/>
              </a:rPr>
              <a:t>Adapt</a:t>
            </a:r>
            <a:endParaRPr lang="en-US"/>
          </a:p>
        </p:txBody>
      </p:sp>
      <p:pic>
        <p:nvPicPr>
          <p:cNvPr id="9220" name="Picture 4" descr="bird-avia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133600"/>
            <a:ext cx="1143000" cy="1524000"/>
          </a:xfrm>
          <a:prstGeom prst="rect">
            <a:avLst/>
          </a:prstGeom>
          <a:noFill/>
        </p:spPr>
      </p:pic>
      <p:pic>
        <p:nvPicPr>
          <p:cNvPr id="9221" name="Picture 5" descr=" Bears - Pictures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0"/>
            <a:ext cx="1139825" cy="1600200"/>
          </a:xfrm>
          <a:prstGeom prst="rect">
            <a:avLst/>
          </a:prstGeom>
          <a:noFill/>
        </p:spPr>
      </p:pic>
      <p:pic>
        <p:nvPicPr>
          <p:cNvPr id="9222" name="Picture 6" descr="squirrel-nu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5105400"/>
            <a:ext cx="1530350" cy="1322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17538"/>
            <a:ext cx="8162925" cy="1006475"/>
          </a:xfrm>
        </p:spPr>
        <p:txBody>
          <a:bodyPr/>
          <a:lstStyle/>
          <a:p>
            <a:pPr algn="ctr"/>
            <a:r>
              <a:rPr lang="en-US" sz="6000">
                <a:latin typeface="Comic Sans MS" pitchFamily="66" charset="0"/>
              </a:rPr>
              <a:t>Migrate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Some birds will fly to warmer places for the winter months.</a:t>
            </a:r>
          </a:p>
        </p:txBody>
      </p:sp>
      <p:pic>
        <p:nvPicPr>
          <p:cNvPr id="10244" name="Picture 4" descr="bird-ani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0"/>
            <a:ext cx="1976438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17538"/>
            <a:ext cx="8162925" cy="1006475"/>
          </a:xfrm>
        </p:spPr>
        <p:txBody>
          <a:bodyPr/>
          <a:lstStyle/>
          <a:p>
            <a:pPr algn="ctr"/>
            <a:r>
              <a:rPr lang="en-US" sz="6000">
                <a:latin typeface="Comic Sans MS" pitchFamily="66" charset="0"/>
              </a:rPr>
              <a:t>Hibernate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Some animals will hide and sleep during the winter months.</a:t>
            </a:r>
          </a:p>
        </p:txBody>
      </p:sp>
      <p:pic>
        <p:nvPicPr>
          <p:cNvPr id="11268" name="Picture 4" descr="bear-hibern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924175"/>
            <a:ext cx="4133850" cy="393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17538"/>
            <a:ext cx="8162925" cy="1006475"/>
          </a:xfrm>
        </p:spPr>
        <p:txBody>
          <a:bodyPr/>
          <a:lstStyle/>
          <a:p>
            <a:pPr algn="ctr"/>
            <a:r>
              <a:rPr lang="en-US" sz="6000">
                <a:latin typeface="Comic Sans MS" pitchFamily="66" charset="0"/>
              </a:rPr>
              <a:t>Adapt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Some animals will adapt to their surroundings by growing a thicker coat or use camouflage by changing their color.</a:t>
            </a:r>
          </a:p>
        </p:txBody>
      </p:sp>
      <p:pic>
        <p:nvPicPr>
          <p:cNvPr id="12292" name="Picture 4" descr="de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962400"/>
            <a:ext cx="2390775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17538"/>
            <a:ext cx="8162925" cy="1006475"/>
          </a:xfrm>
        </p:spPr>
        <p:txBody>
          <a:bodyPr/>
          <a:lstStyle/>
          <a:p>
            <a:pPr algn="ctr"/>
            <a:r>
              <a:rPr lang="en-US" sz="6000">
                <a:latin typeface="Comic Sans MS" pitchFamily="66" charset="0"/>
              </a:rPr>
              <a:t>Surviving Winter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All animals have a way to survive the winter.  </a:t>
            </a:r>
          </a:p>
        </p:txBody>
      </p:sp>
      <p:pic>
        <p:nvPicPr>
          <p:cNvPr id="14340" name="Picture 4" descr="sn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4200"/>
            <a:ext cx="33528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old Stripes">
  <a:themeElements>
    <a:clrScheme name="">
      <a:dk1>
        <a:srgbClr val="000000"/>
      </a:dk1>
      <a:lt1>
        <a:srgbClr val="FFFFFF"/>
      </a:lt1>
      <a:dk2>
        <a:srgbClr val="3366FF"/>
      </a:dk2>
      <a:lt2>
        <a:srgbClr val="EAEAEA"/>
      </a:lt2>
      <a:accent1>
        <a:srgbClr val="FFFFFF"/>
      </a:accent1>
      <a:accent2>
        <a:srgbClr val="FFFFFF"/>
      </a:accent2>
      <a:accent3>
        <a:srgbClr val="FFFFFF"/>
      </a:accent3>
      <a:accent4>
        <a:srgbClr val="000000"/>
      </a:accent4>
      <a:accent5>
        <a:srgbClr val="FFFFFF"/>
      </a:accent5>
      <a:accent6>
        <a:srgbClr val="E7E7E7"/>
      </a:accent6>
      <a:hlink>
        <a:srgbClr val="FF0000"/>
      </a:hlink>
      <a:folHlink>
        <a:srgbClr val="FF0000"/>
      </a:folHlink>
    </a:clrScheme>
    <a:fontScheme name="Bold Stripe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Designs\Bold Stripes.pot</Template>
  <TotalTime>174</TotalTime>
  <Words>156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Verdana</vt:lpstr>
      <vt:lpstr>Wingdings</vt:lpstr>
      <vt:lpstr>Comic Sans MS</vt:lpstr>
      <vt:lpstr>Bold Stripes</vt:lpstr>
      <vt:lpstr>Animals in the Winter  Second Grade</vt:lpstr>
      <vt:lpstr>What do animals do during the winter?</vt:lpstr>
      <vt:lpstr>What do animals do during the winter?</vt:lpstr>
      <vt:lpstr>What do animals do during the winter?</vt:lpstr>
      <vt:lpstr>What do animals do during the winter?</vt:lpstr>
      <vt:lpstr>Migrate</vt:lpstr>
      <vt:lpstr>Hibernate</vt:lpstr>
      <vt:lpstr>Adapt</vt:lpstr>
      <vt:lpstr>Surviving Winter</vt:lpstr>
      <vt:lpstr>What are the three ways an animal will survive during the winter?</vt:lpstr>
      <vt:lpstr>What are the three ways an animal will survive during the winter?</vt:lpstr>
      <vt:lpstr>Sources 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in the Winter  Second Grade</dc:title>
  <dc:creator>Jefferson County Tech Center</dc:creator>
  <cp:lastModifiedBy>student</cp:lastModifiedBy>
  <cp:revision>3</cp:revision>
  <dcterms:created xsi:type="dcterms:W3CDTF">2004-09-29T19:00:50Z</dcterms:created>
  <dcterms:modified xsi:type="dcterms:W3CDTF">2010-01-20T01:12:28Z</dcterms:modified>
</cp:coreProperties>
</file>